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17.png" ContentType="image/png"/>
  <Override PartName="/ppt/media/media16.mp4" ContentType="video/mp4"/>
  <Override PartName="/ppt/media/image6.png" ContentType="image/png"/>
  <Override PartName="/ppt/media/image11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7.png" ContentType="image/png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6.mp4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F415DDA-8A12-4860-A443-6E562BC033C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0C1A823-92A9-44CA-AB9B-7FC393E796E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E9822E6-A8D2-410D-A283-5BC4C4997CF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6095996-4DC7-418B-9CB3-6AFD54765E4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E91BED9-E23A-4E6E-A529-E287F78C7A6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A6CC33C-D53A-4AF6-B35A-4511FA5BBC9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F423741-BFE1-4C94-B295-8164B0756BE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8DA3A77-7167-482A-B8CA-8FB5D8CE308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6F85095-1BEC-4608-A7BC-1B9FF143E32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4880" cy="61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97A56AB-12C6-4C3B-BE37-1336B7B6803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907FCC9-5E96-4F25-B2F7-CC043099B01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EAEC0FF-143F-4963-9214-85A3040C58D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E75065A-3D9C-4CEB-A479-80C1EB6DB92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6BDCD9E-1146-455F-AC9B-878E25D4ABB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435FA45-130F-4BBD-94E1-78D911098C3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130669E-F3E2-4060-8AA9-73786150EF9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E75EDE7-0715-47B0-ACC0-88B2519D2D08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4730997-A736-42D0-BE7A-D6CB9729CC9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607DE28-A94F-4021-8757-425EC463413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8D8AA26-0B90-49CD-A080-76AB6AD2B2C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338CBE8-AE5C-41A6-8DF8-FF15010DFC0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FF13781-8000-452C-BE00-27196FC2775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3C45112-66A4-4E5B-A080-977B945C5B8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4880" cy="61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9BB0440-3D5D-44AE-AF3D-2CB47E5E9D8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EE04945-FFE7-4D1B-80CE-9680E28445A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1FF64AB-9019-4D92-AE0D-4FCDB6FE8FC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DB420BC-7145-42B1-B45C-009A46815CF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426DBCE-303E-4F64-94E8-65CC5D578C4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0A884DF-5B89-4487-8933-587F4991B5C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E27C867-9441-4528-9710-4C019ED37FC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6B708C9-4941-4420-8D28-BF92AB864E7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45ACDD6-DB78-44EC-9A27-2A5D8157E5B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4880" cy="6142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52EDDE8-F467-4F82-9EC6-73BA18AA755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C63707-278B-4D0E-ABB8-710CE53B0DD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DD5B740-A4CB-4737-81F6-D60BF8B7DE2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7CA6E17-4470-4587-BFF0-5CDE1A33EDE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13;p1"/>
          <p:cNvSpPr/>
          <p:nvPr/>
        </p:nvSpPr>
        <p:spPr>
          <a:xfrm>
            <a:off x="9360" y="0"/>
            <a:ext cx="12191400" cy="99936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" name="Google Shape;14;p1" descr="A black and grey logo&#10;&#10;Description automatically generated"/>
          <p:cNvPicPr/>
          <p:nvPr/>
        </p:nvPicPr>
        <p:blipFill>
          <a:blip r:embed="rId3"/>
          <a:stretch/>
        </p:blipFill>
        <p:spPr>
          <a:xfrm>
            <a:off x="276120" y="281880"/>
            <a:ext cx="1990440" cy="423000"/>
          </a:xfrm>
          <a:prstGeom prst="rect">
            <a:avLst/>
          </a:prstGeom>
          <a:ln w="0">
            <a:noFill/>
          </a:ln>
        </p:spPr>
      </p:pic>
      <p:pic>
        <p:nvPicPr>
          <p:cNvPr id="2" name="Google Shape;15;p1" descr="A close up of a logo&#10;&#10;Description automatically generated"/>
          <p:cNvPicPr/>
          <p:nvPr/>
        </p:nvPicPr>
        <p:blipFill>
          <a:blip r:embed="rId4"/>
          <a:stretch/>
        </p:blipFill>
        <p:spPr>
          <a:xfrm>
            <a:off x="10280880" y="226440"/>
            <a:ext cx="1643760" cy="534240"/>
          </a:xfrm>
          <a:prstGeom prst="rect">
            <a:avLst/>
          </a:prstGeom>
          <a:ln w="0">
            <a:noFill/>
          </a:ln>
        </p:spPr>
      </p:pic>
      <p:pic>
        <p:nvPicPr>
          <p:cNvPr id="3" name="Google Shape;16;p1" descr="A blue and black logo&#10;&#10;Description automatically generated"/>
          <p:cNvPicPr/>
          <p:nvPr/>
        </p:nvPicPr>
        <p:blipFill>
          <a:blip r:embed="rId5"/>
          <a:stretch/>
        </p:blipFill>
        <p:spPr>
          <a:xfrm>
            <a:off x="4322160" y="281880"/>
            <a:ext cx="1134360" cy="423000"/>
          </a:xfrm>
          <a:prstGeom prst="rect">
            <a:avLst/>
          </a:prstGeom>
          <a:ln w="0">
            <a:noFill/>
          </a:ln>
        </p:spPr>
      </p:pic>
      <p:pic>
        <p:nvPicPr>
          <p:cNvPr id="4" name="Google Shape;17;p1" descr="A circular logo with people and map&#10;&#10;Description automatically generated"/>
          <p:cNvPicPr/>
          <p:nvPr/>
        </p:nvPicPr>
        <p:blipFill>
          <a:blip r:embed="rId6"/>
          <a:stretch/>
        </p:blipFill>
        <p:spPr>
          <a:xfrm>
            <a:off x="7511760" y="136440"/>
            <a:ext cx="713520" cy="713520"/>
          </a:xfrm>
          <a:prstGeom prst="rect">
            <a:avLst/>
          </a:prstGeom>
          <a:ln w="0">
            <a:noFill/>
          </a:ln>
        </p:spPr>
      </p:pic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IN" sz="1800" spc="-1" strike="noStrike">
                <a:latin typeface="Arial"/>
              </a:rPr>
              <a:t>Click to edit the title text format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IN" sz="1400" spc="-1" strike="noStrike">
                <a:latin typeface="Times New Roman"/>
              </a:rPr>
              <a:t> 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15E22266-BD74-4448-A7FC-B2A31700C8B6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11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 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13;p1"/>
          <p:cNvSpPr/>
          <p:nvPr/>
        </p:nvSpPr>
        <p:spPr>
          <a:xfrm>
            <a:off x="9360" y="0"/>
            <a:ext cx="12191400" cy="99936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7" name="Google Shape;14;p1" descr="A black and grey logo&#10;&#10;Description automatically generated"/>
          <p:cNvPicPr/>
          <p:nvPr/>
        </p:nvPicPr>
        <p:blipFill>
          <a:blip r:embed="rId3"/>
          <a:stretch/>
        </p:blipFill>
        <p:spPr>
          <a:xfrm>
            <a:off x="276120" y="281880"/>
            <a:ext cx="1990440" cy="423000"/>
          </a:xfrm>
          <a:prstGeom prst="rect">
            <a:avLst/>
          </a:prstGeom>
          <a:ln w="0">
            <a:noFill/>
          </a:ln>
        </p:spPr>
      </p:pic>
      <p:pic>
        <p:nvPicPr>
          <p:cNvPr id="48" name="Google Shape;15;p1" descr="A close up of a logo&#10;&#10;Description automatically generated"/>
          <p:cNvPicPr/>
          <p:nvPr/>
        </p:nvPicPr>
        <p:blipFill>
          <a:blip r:embed="rId4"/>
          <a:stretch/>
        </p:blipFill>
        <p:spPr>
          <a:xfrm>
            <a:off x="10280880" y="226440"/>
            <a:ext cx="1643760" cy="534240"/>
          </a:xfrm>
          <a:prstGeom prst="rect">
            <a:avLst/>
          </a:prstGeom>
          <a:ln w="0">
            <a:noFill/>
          </a:ln>
        </p:spPr>
      </p:pic>
      <p:pic>
        <p:nvPicPr>
          <p:cNvPr id="49" name="Google Shape;16;p1" descr="A blue and black logo&#10;&#10;Description automatically generated"/>
          <p:cNvPicPr/>
          <p:nvPr/>
        </p:nvPicPr>
        <p:blipFill>
          <a:blip r:embed="rId5"/>
          <a:stretch/>
        </p:blipFill>
        <p:spPr>
          <a:xfrm>
            <a:off x="4322160" y="281880"/>
            <a:ext cx="1134360" cy="423000"/>
          </a:xfrm>
          <a:prstGeom prst="rect">
            <a:avLst/>
          </a:prstGeom>
          <a:ln w="0">
            <a:noFill/>
          </a:ln>
        </p:spPr>
      </p:pic>
      <p:pic>
        <p:nvPicPr>
          <p:cNvPr id="50" name="Google Shape;17;p1" descr="A circular logo with people and map&#10;&#10;Description automatically generated"/>
          <p:cNvPicPr/>
          <p:nvPr/>
        </p:nvPicPr>
        <p:blipFill>
          <a:blip r:embed="rId6"/>
          <a:stretch/>
        </p:blipFill>
        <p:spPr>
          <a:xfrm>
            <a:off x="7511760" y="136440"/>
            <a:ext cx="713520" cy="713520"/>
          </a:xfrm>
          <a:prstGeom prst="rect">
            <a:avLst/>
          </a:prstGeom>
          <a:ln w="0">
            <a:noFill/>
          </a:ln>
        </p:spPr>
      </p:pic>
      <p:sp>
        <p:nvSpPr>
          <p:cNvPr id="51" name="PlaceHolder 1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FD8965DC-8F07-483E-8F71-929D06835488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13;p1"/>
          <p:cNvSpPr/>
          <p:nvPr/>
        </p:nvSpPr>
        <p:spPr>
          <a:xfrm>
            <a:off x="9360" y="0"/>
            <a:ext cx="12191400" cy="99936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3" name="Google Shape;14;p1" descr="A black and grey logo&#10;&#10;Description automatically generated"/>
          <p:cNvPicPr/>
          <p:nvPr/>
        </p:nvPicPr>
        <p:blipFill>
          <a:blip r:embed="rId3"/>
          <a:stretch/>
        </p:blipFill>
        <p:spPr>
          <a:xfrm>
            <a:off x="276120" y="281880"/>
            <a:ext cx="1990440" cy="423000"/>
          </a:xfrm>
          <a:prstGeom prst="rect">
            <a:avLst/>
          </a:prstGeom>
          <a:ln w="0">
            <a:noFill/>
          </a:ln>
        </p:spPr>
      </p:pic>
      <p:pic>
        <p:nvPicPr>
          <p:cNvPr id="94" name="Google Shape;15;p1" descr="A close up of a logo&#10;&#10;Description automatically generated"/>
          <p:cNvPicPr/>
          <p:nvPr/>
        </p:nvPicPr>
        <p:blipFill>
          <a:blip r:embed="rId4"/>
          <a:stretch/>
        </p:blipFill>
        <p:spPr>
          <a:xfrm>
            <a:off x="10280880" y="226440"/>
            <a:ext cx="1643760" cy="534240"/>
          </a:xfrm>
          <a:prstGeom prst="rect">
            <a:avLst/>
          </a:prstGeom>
          <a:ln w="0">
            <a:noFill/>
          </a:ln>
        </p:spPr>
      </p:pic>
      <p:pic>
        <p:nvPicPr>
          <p:cNvPr id="95" name="Google Shape;16;p1" descr="A blue and black logo&#10;&#10;Description automatically generated"/>
          <p:cNvPicPr/>
          <p:nvPr/>
        </p:nvPicPr>
        <p:blipFill>
          <a:blip r:embed="rId5"/>
          <a:stretch/>
        </p:blipFill>
        <p:spPr>
          <a:xfrm>
            <a:off x="4322160" y="281880"/>
            <a:ext cx="1134360" cy="423000"/>
          </a:xfrm>
          <a:prstGeom prst="rect">
            <a:avLst/>
          </a:prstGeom>
          <a:ln w="0">
            <a:noFill/>
          </a:ln>
        </p:spPr>
      </p:pic>
      <p:pic>
        <p:nvPicPr>
          <p:cNvPr id="96" name="Google Shape;17;p1" descr="A circular logo with people and map&#10;&#10;Description automatically generated"/>
          <p:cNvPicPr/>
          <p:nvPr/>
        </p:nvPicPr>
        <p:blipFill>
          <a:blip r:embed="rId6"/>
          <a:stretch/>
        </p:blipFill>
        <p:spPr>
          <a:xfrm>
            <a:off x="7511760" y="136440"/>
            <a:ext cx="713520" cy="713520"/>
          </a:xfrm>
          <a:prstGeom prst="rect">
            <a:avLst/>
          </a:prstGeom>
          <a:ln w="0">
            <a:noFill/>
          </a:ln>
        </p:spPr>
      </p:pic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IN" sz="1800" spc="-1" strike="noStrike">
                <a:latin typeface="Arial"/>
              </a:rPr>
              <a:t>Click to edit the title text format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ftr" idx="7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IN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sldNum" idx="8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46FE06DB-8C87-49C2-AFA6-1C1DC90C4E0A}" type="slidenum"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dt" idx="9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01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https://github.com/JAIKUMAR-AU810021237013/Naan-Mudhalvan-Project" TargetMode="External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video" Target="../media/media16.mp4"/><Relationship Id="rId2" Type="http://schemas.microsoft.com/office/2007/relationships/media" Target="../media/media16.mp4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1490040" y="2406960"/>
            <a:ext cx="9143280" cy="977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4000" spc="-1" strike="noStrike">
                <a:solidFill>
                  <a:srgbClr val="4472c4"/>
                </a:solidFill>
                <a:latin typeface="Times New Roman"/>
                <a:ea typeface="Arial"/>
              </a:rPr>
              <a:t>An End-to-End Data Science Project with ChatGPT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139" name="Google Shape;92;p13"/>
          <p:cNvSpPr/>
          <p:nvPr/>
        </p:nvSpPr>
        <p:spPr>
          <a:xfrm>
            <a:off x="-301320" y="1511280"/>
            <a:ext cx="12726000" cy="5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rgbClr val="2f5496"/>
                </a:solidFill>
                <a:latin typeface="Times New Roman"/>
                <a:ea typeface="Arial"/>
              </a:rPr>
              <a:t>TSP- AI ML Fundamentals (Capstone Project)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140" name="Google Shape;93;p13"/>
          <p:cNvSpPr/>
          <p:nvPr/>
        </p:nvSpPr>
        <p:spPr>
          <a:xfrm>
            <a:off x="8562960" y="4068360"/>
            <a:ext cx="4733280" cy="1004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000" spc="-1" strike="noStrike">
                <a:solidFill>
                  <a:srgbClr val="000000"/>
                </a:solidFill>
                <a:latin typeface="Times New Roman"/>
                <a:ea typeface="Arial"/>
              </a:rPr>
              <a:t>PRESENTED BY: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Arial"/>
              </a:rPr>
              <a:t>JAIKUMAR.D 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Arial"/>
              </a:rPr>
              <a:t>810021237013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41" name="Google Shape;94;p13"/>
          <p:cNvSpPr/>
          <p:nvPr/>
        </p:nvSpPr>
        <p:spPr>
          <a:xfrm>
            <a:off x="1281600" y="5451480"/>
            <a:ext cx="8258760" cy="39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000" spc="-1" strike="noStrike">
                <a:solidFill>
                  <a:srgbClr val="000000"/>
                </a:solidFill>
                <a:latin typeface="Times New Roman"/>
                <a:ea typeface="Arial"/>
              </a:rPr>
              <a:t>Guided By: </a:t>
            </a:r>
            <a:r>
              <a:rPr b="0" lang="en-US" sz="2000" spc="-1" strike="noStrike">
                <a:solidFill>
                  <a:srgbClr val="000000"/>
                </a:solidFill>
                <a:latin typeface="Times New Roman"/>
                <a:ea typeface="Arial"/>
              </a:rPr>
              <a:t>Ramar Bose Sr. AI Master Trainer   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ftr" idx="10"/>
          </p:nvPr>
        </p:nvSpPr>
        <p:spPr>
          <a:xfrm>
            <a:off x="4248360" y="649296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© Edunet Foundation. All rights reserved.</a:t>
            </a:r>
            <a:endParaRPr b="0" lang="en-IN" sz="12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1509120" y="963360"/>
            <a:ext cx="9143280" cy="82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rgbClr val="4472c4"/>
                </a:solidFill>
                <a:latin typeface="Times New Roman"/>
                <a:ea typeface="Arial"/>
              </a:rPr>
              <a:t>References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subTitle"/>
          </p:nvPr>
        </p:nvSpPr>
        <p:spPr>
          <a:xfrm>
            <a:off x="1085760" y="2110320"/>
            <a:ext cx="9124200" cy="436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343080" indent="-343080">
              <a:lnSpc>
                <a:spcPct val="150000"/>
              </a:lnSpc>
              <a:buClr>
                <a:srgbClr val="000000"/>
              </a:buClr>
              <a:buFont typeface="Calibri"/>
              <a:buAutoNum type="arabicPeriod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Project Github link, Ramar Bose , 2024</a:t>
            </a:r>
            <a:endParaRPr b="0" lang="en-IN" sz="2400" spc="-1" strike="noStrike">
              <a:latin typeface="Arial"/>
            </a:endParaRPr>
          </a:p>
          <a:p>
            <a:pPr marL="343080" indent="-34308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Font typeface="Calibri"/>
              <a:buAutoNum type="arabicPeriod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Project video recorded link (youtube/github), Ramar Bose , 2024</a:t>
            </a:r>
            <a:endParaRPr b="0" lang="en-IN" sz="2400" spc="-1" strike="noStrike">
              <a:latin typeface="Arial"/>
            </a:endParaRPr>
          </a:p>
          <a:p>
            <a:pPr marL="343080" indent="-34308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Font typeface="Calibri"/>
              <a:buAutoNum type="arabicPeriod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Project PPT &amp; Report github link, Ramar Bose , 2024 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IN" sz="2600" spc="-1" strike="noStrike"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ftr" idx="19"/>
          </p:nvPr>
        </p:nvSpPr>
        <p:spPr>
          <a:xfrm>
            <a:off x="3993480" y="649296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© Edunet Foundation. All rights reserved.</a:t>
            </a:r>
            <a:endParaRPr b="0" lang="en-IN" sz="12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1463040" y="2766240"/>
            <a:ext cx="9298080" cy="132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rgbClr val="002060"/>
                </a:solidFill>
                <a:latin typeface="Times New Roman"/>
                <a:ea typeface="Arial"/>
              </a:rPr>
              <a:t>THANK YOU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ftr" idx="20"/>
          </p:nvPr>
        </p:nvSpPr>
        <p:spPr>
          <a:xfrm>
            <a:off x="4038480" y="649296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© Edunet Foundation. All rights reserved.</a:t>
            </a:r>
            <a:endParaRPr b="0" lang="en-IN" sz="12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883080" y="1204560"/>
            <a:ext cx="10514880" cy="132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rgbClr val="002060"/>
                </a:solidFill>
                <a:latin typeface="Times New Roman"/>
                <a:ea typeface="Arial"/>
              </a:rPr>
              <a:t>OUTLINE :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1685880" y="1618920"/>
            <a:ext cx="11018160" cy="5238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endParaRPr b="0" lang="en-IN" sz="2800" spc="-1" strike="noStrike"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  <a:tabLst>
                <a:tab algn="l" pos="0"/>
              </a:tabLst>
            </a:pPr>
            <a:r>
              <a:rPr b="1" lang="en-US" sz="2000" spc="-1" strike="noStrike">
                <a:solidFill>
                  <a:srgbClr val="000000"/>
                </a:solidFill>
                <a:latin typeface="Times New Roman"/>
                <a:ea typeface="Arial"/>
              </a:rPr>
              <a:t>Problem Statement </a:t>
            </a:r>
            <a:endParaRPr b="0" lang="en-IN" sz="2000" spc="-1" strike="noStrike"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  <a:tabLst>
                <a:tab algn="l" pos="0"/>
              </a:tabLst>
            </a:pPr>
            <a:r>
              <a:rPr b="1" lang="en-US" sz="2000" spc="-1" strike="noStrike">
                <a:solidFill>
                  <a:srgbClr val="000000"/>
                </a:solidFill>
                <a:latin typeface="Times New Roman"/>
                <a:ea typeface="Arial"/>
              </a:rPr>
              <a:t>Proposed System/Solution</a:t>
            </a:r>
            <a:endParaRPr b="0" lang="en-IN" sz="2000" spc="-1" strike="noStrike"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  <a:tabLst>
                <a:tab algn="l" pos="0"/>
              </a:tabLst>
            </a:pPr>
            <a:r>
              <a:rPr b="1" lang="en-US" sz="2000" spc="-1" strike="noStrike">
                <a:solidFill>
                  <a:srgbClr val="000000"/>
                </a:solidFill>
                <a:latin typeface="Times New Roman"/>
                <a:ea typeface="Arial"/>
              </a:rPr>
              <a:t>Algorithm &amp; Deployment  </a:t>
            </a:r>
            <a:endParaRPr b="0" lang="en-IN" sz="2000" spc="-1" strike="noStrike"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  <a:tabLst>
                <a:tab algn="l" pos="0"/>
              </a:tabLst>
            </a:pPr>
            <a:r>
              <a:rPr b="1" lang="en-US" sz="2000" spc="-1" strike="noStrike">
                <a:solidFill>
                  <a:srgbClr val="000000"/>
                </a:solidFill>
                <a:latin typeface="Times New Roman"/>
                <a:ea typeface="Arial"/>
              </a:rPr>
              <a:t>GitHub Link</a:t>
            </a:r>
            <a:endParaRPr b="0" lang="en-IN" sz="2000" spc="-1" strike="noStrike"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  <a:tabLst>
                <a:tab algn="l" pos="0"/>
              </a:tabLst>
            </a:pPr>
            <a:r>
              <a:rPr b="1" lang="en-US" sz="2000" spc="-1" strike="noStrike">
                <a:solidFill>
                  <a:srgbClr val="000000"/>
                </a:solidFill>
                <a:latin typeface="Times New Roman"/>
                <a:ea typeface="Arial"/>
              </a:rPr>
              <a:t>Project Demo(photos / videos)</a:t>
            </a:r>
            <a:endParaRPr b="0" lang="en-IN" sz="2000" spc="-1" strike="noStrike"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  <a:tabLst>
                <a:tab algn="l" pos="0"/>
              </a:tabLst>
            </a:pPr>
            <a:r>
              <a:rPr b="1" lang="en-US" sz="2000" spc="-1" strike="noStrike">
                <a:solidFill>
                  <a:srgbClr val="000000"/>
                </a:solidFill>
                <a:latin typeface="Times New Roman"/>
                <a:ea typeface="Arial"/>
              </a:rPr>
              <a:t>Conclusion</a:t>
            </a:r>
            <a:endParaRPr b="0" lang="en-IN" sz="2000" spc="-1" strike="noStrike"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  <a:tabLst>
                <a:tab algn="l" pos="0"/>
              </a:tabLst>
            </a:pPr>
            <a:r>
              <a:rPr b="1" lang="en-US" sz="2000" spc="-1" strike="noStrike">
                <a:solidFill>
                  <a:srgbClr val="000000"/>
                </a:solidFill>
                <a:latin typeface="Times New Roman"/>
                <a:ea typeface="Arial"/>
              </a:rPr>
              <a:t>Future Scope</a:t>
            </a:r>
            <a:endParaRPr b="0" lang="en-IN" sz="2000" spc="-1" strike="noStrike">
              <a:latin typeface="Arial"/>
            </a:endParaRPr>
          </a:p>
          <a:p>
            <a:pPr marL="343080" indent="-343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  <a:tabLst>
                <a:tab algn="l" pos="0"/>
              </a:tabLst>
            </a:pPr>
            <a:r>
              <a:rPr b="1" lang="en-US" sz="2000" spc="-1" strike="noStrike">
                <a:solidFill>
                  <a:srgbClr val="000000"/>
                </a:solidFill>
                <a:latin typeface="Times New Roman"/>
                <a:ea typeface="Arial"/>
              </a:rPr>
              <a:t>References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ftr" idx="11"/>
          </p:nvPr>
        </p:nvSpPr>
        <p:spPr>
          <a:xfrm>
            <a:off x="4083480" y="649296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© Edunet Foundation. All rights reserved.</a:t>
            </a:r>
            <a:endParaRPr b="0" lang="en-IN" sz="12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1509120" y="963360"/>
            <a:ext cx="9143280" cy="82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rgbClr val="4472c4"/>
                </a:solidFill>
                <a:latin typeface="Times New Roman"/>
                <a:ea typeface="Arial"/>
              </a:rPr>
              <a:t>Problem Statement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subTitle"/>
          </p:nvPr>
        </p:nvSpPr>
        <p:spPr>
          <a:xfrm>
            <a:off x="1047600" y="2127240"/>
            <a:ext cx="10105200" cy="319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algn="just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This project aims to create a loan approval system using </a:t>
            </a: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machine learning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and </a:t>
            </a: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ChatGPT's NLP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. It will analyze past loan data to </a:t>
            </a: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predict creditworthiness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for new applicants. Integrating ChatGPT automates customer interactions, improving the loan application process. By combining analytics with conversational AI, it aims to </a:t>
            </a: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boost accuracy and speed of approvals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, enhancing the user experience for applicants and loan officers.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ftr" idx="12"/>
          </p:nvPr>
        </p:nvSpPr>
        <p:spPr>
          <a:xfrm>
            <a:off x="3993480" y="649296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© Edunet Foundation. All rights reserved.</a:t>
            </a:r>
            <a:endParaRPr b="0" lang="en-IN" sz="12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1509120" y="963360"/>
            <a:ext cx="9143280" cy="82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rgbClr val="4472c4"/>
                </a:solidFill>
                <a:latin typeface="Times New Roman"/>
                <a:ea typeface="Arial"/>
              </a:rPr>
              <a:t>Proposed Solution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subTitle"/>
          </p:nvPr>
        </p:nvSpPr>
        <p:spPr>
          <a:xfrm>
            <a:off x="1095480" y="2186280"/>
            <a:ext cx="10048320" cy="299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algn="just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The proposed end-to-end data science project with </a:t>
            </a: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ChatGPT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 and a loan dataset involves </a:t>
            </a: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data preprocessing, feature engineering, and training a machine learning model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 for loan approval prediction. Integration of ChatGPT enables a conversational interface for user inquiries and assistance. Thorough testing ensures model accuracy in real-world scenarios.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ftr" idx="13"/>
          </p:nvPr>
        </p:nvSpPr>
        <p:spPr>
          <a:xfrm>
            <a:off x="3993480" y="649296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© Edunet Foundation. All rights reserved.</a:t>
            </a:r>
            <a:endParaRPr b="0" lang="en-IN" sz="12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1523880" y="1405800"/>
            <a:ext cx="9143280" cy="82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rgbClr val="4472c4"/>
                </a:solidFill>
                <a:latin typeface="Times New Roman"/>
                <a:ea typeface="Arial"/>
              </a:rPr>
              <a:t>GitHub Link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subTitle"/>
          </p:nvPr>
        </p:nvSpPr>
        <p:spPr>
          <a:xfrm>
            <a:off x="681480" y="2572920"/>
            <a:ext cx="11152080" cy="52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algn="ctr">
              <a:lnSpc>
                <a:spcPct val="90000"/>
              </a:lnSpc>
              <a:buNone/>
            </a:pPr>
            <a:r>
              <a:rPr b="0" lang="en-US" sz="2400" spc="-1" strike="noStrike" u="sng">
                <a:solidFill>
                  <a:srgbClr val="0563c1"/>
                </a:solidFill>
                <a:uFillTx/>
                <a:latin typeface="Calibri"/>
                <a:ea typeface="Calibri"/>
                <a:hlinkClick r:id="rId1"/>
              </a:rPr>
              <a:t>https://github.com/JAIKUMAR-AU810021237013/Naan-Mudhalvan-Project</a:t>
            </a:r>
            <a:endParaRPr b="0" lang="en-IN" sz="2400" spc="-1" strike="noStrike">
              <a:latin typeface="Arial"/>
            </a:endParaRPr>
          </a:p>
          <a:p>
            <a:pPr algn="ctr">
              <a:lnSpc>
                <a:spcPct val="90000"/>
              </a:lnSpc>
              <a:buNone/>
            </a:pPr>
            <a:endParaRPr b="0" lang="en-IN" sz="2400" spc="-1" strike="noStrike"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ftr" idx="14"/>
          </p:nvPr>
        </p:nvSpPr>
        <p:spPr>
          <a:xfrm>
            <a:off x="3993480" y="649296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© Edunet Foundation. All rights reserved.</a:t>
            </a:r>
            <a:endParaRPr b="0" lang="en-IN" sz="1200" spc="-1" strike="noStrike">
              <a:latin typeface="Times New Roman"/>
            </a:endParaRPr>
          </a:p>
        </p:txBody>
      </p:sp>
      <p:sp>
        <p:nvSpPr>
          <p:cNvPr id="155" name="TextBox 1"/>
          <p:cNvSpPr/>
          <p:nvPr/>
        </p:nvSpPr>
        <p:spPr>
          <a:xfrm>
            <a:off x="4410000" y="3524400"/>
            <a:ext cx="3894840" cy="75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4400" spc="-1" strike="noStrike">
                <a:solidFill>
                  <a:srgbClr val="4472c4"/>
                </a:solidFill>
                <a:latin typeface="Times New Roman"/>
                <a:ea typeface="Arial"/>
              </a:rPr>
              <a:t>Youtube  Link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56" name="Google Shape;129;p18"/>
          <p:cNvSpPr/>
          <p:nvPr/>
        </p:nvSpPr>
        <p:spPr>
          <a:xfrm>
            <a:off x="681480" y="4772160"/>
            <a:ext cx="11152080" cy="52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rmAutofit/>
          </a:bodyPr>
          <a:p>
            <a:pPr algn="ctr">
              <a:lnSpc>
                <a:spcPct val="90000"/>
              </a:lnSpc>
              <a:buNone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Calibri"/>
              </a:rPr>
              <a:t>https://youtu.be/SHL5wpMfCzU</a:t>
            </a:r>
            <a:endParaRPr b="0" lang="en-IN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1509120" y="963360"/>
            <a:ext cx="9143280" cy="82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rgbClr val="4472c4"/>
                </a:solidFill>
                <a:latin typeface="Times New Roman"/>
                <a:ea typeface="Arial"/>
              </a:rPr>
              <a:t>Algorithm &amp; Deployment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subTitle"/>
          </p:nvPr>
        </p:nvSpPr>
        <p:spPr>
          <a:xfrm>
            <a:off x="1057320" y="2110320"/>
            <a:ext cx="10067040" cy="436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pPr marL="457200" indent="-457200" algn="just">
              <a:lnSpc>
                <a:spcPct val="90000"/>
              </a:lnSpc>
              <a:buClr>
                <a:srgbClr val="000000"/>
              </a:buClr>
              <a:buFont typeface="Wingdings" charset="2"/>
              <a:buChar char=""/>
            </a:pP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Data preprocessing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: Clean and prepare loan dataset, handle missing values and outliers.</a:t>
            </a:r>
            <a:endParaRPr b="0" lang="en-IN" sz="2600" spc="-1" strike="noStrike">
              <a:latin typeface="Arial"/>
            </a:endParaRPr>
          </a:p>
          <a:p>
            <a:pPr marL="457200" indent="-457200" algn="just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"/>
            </a:pP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Feature engineering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: Extract relevant information to enhance model performance.</a:t>
            </a:r>
            <a:endParaRPr b="0" lang="en-IN" sz="2600" spc="-1" strike="noStrike">
              <a:latin typeface="Arial"/>
            </a:endParaRPr>
          </a:p>
          <a:p>
            <a:pPr marL="457200" indent="-457200" algn="just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"/>
            </a:pP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Machine learning model training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: Train model (e.g., logistic regression, random forest) to predict loan approval/rejection based on historical data.</a:t>
            </a:r>
            <a:endParaRPr b="0" lang="en-IN" sz="2600" spc="-1" strike="noStrike">
              <a:latin typeface="Arial"/>
            </a:endParaRPr>
          </a:p>
          <a:p>
            <a:pPr marL="457200" indent="-457200" algn="just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"/>
            </a:pP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Integration of ChatGPT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: Enable conversational interface for user inquiries and assistance.</a:t>
            </a:r>
            <a:endParaRPr b="0" lang="en-IN" sz="2600" spc="-1" strike="noStrike">
              <a:latin typeface="Arial"/>
            </a:endParaRPr>
          </a:p>
          <a:p>
            <a:pPr marL="457200" indent="-457200" algn="just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"/>
            </a:pP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Testing and evaluation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: Ensure model accuracy and effectiveness in real-world scenarios.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ftr" idx="15"/>
          </p:nvPr>
        </p:nvSpPr>
        <p:spPr>
          <a:xfrm>
            <a:off x="3993480" y="649296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© Edunet Foundation. All rights reserved.</a:t>
            </a:r>
            <a:endParaRPr b="0" lang="en-IN" sz="12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1478880" y="718920"/>
            <a:ext cx="9143280" cy="82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3600" spc="-1" strike="noStrike">
                <a:solidFill>
                  <a:srgbClr val="4472c4"/>
                </a:solidFill>
                <a:latin typeface="Times New Roman"/>
                <a:ea typeface="Arial"/>
              </a:rPr>
              <a:t>Project Demo(Recorded Video)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ftr" idx="16"/>
          </p:nvPr>
        </p:nvSpPr>
        <p:spPr>
          <a:xfrm>
            <a:off x="3993480" y="649296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© Edunet Foundation. All rights reserved.</a:t>
            </a:r>
            <a:endParaRPr b="0" lang="en-IN" sz="1200" spc="-1" strike="noStrike">
              <a:latin typeface="Times New Roman"/>
            </a:endParaRPr>
          </a:p>
        </p:txBody>
      </p:sp>
      <p:pic>
        <p:nvPicPr>
          <p:cNvPr id="162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647360" y="1694160"/>
            <a:ext cx="8806680" cy="4408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restart="whenNotActive" nodeType="interactiveSeq" fill="hold">
                <p:stCondLst>
                  <p:cond delay="0" evt="onClick">
                    <p:tgtEl>
                      <p:spTgt spid="162"/>
                    </p:tgtEl>
                  </p:cond>
                </p:stCondLst>
                <p:childTnLst>
                  <p:par>
                    <p:cTn id="3" fill="hold">
                      <p:stCondLst>
                        <p:cond delay="0" evt="onClick">
                          <p:tgtEl>
                            <p:spTgt spid="162"/>
                          </p:tgtEl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1509120" y="963360"/>
            <a:ext cx="9143280" cy="82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rgbClr val="4472c4"/>
                </a:solidFill>
                <a:latin typeface="Times New Roman"/>
                <a:ea typeface="Arial"/>
              </a:rPr>
              <a:t>Conclusion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subTitle"/>
          </p:nvPr>
        </p:nvSpPr>
        <p:spPr>
          <a:xfrm>
            <a:off x="1047600" y="2110320"/>
            <a:ext cx="10076760" cy="436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algn="just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Implementing an end-to-end data project with </a:t>
            </a: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ChatGPT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 for a loan dataset enhances customer engagement and service efficiency in lending. Through </a:t>
            </a: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NLP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, it facilitates seamless communication, providing instant assistance and guidance. Meticulous data preprocessing, model training, integration, and deployment ensure accurate and relevant responses, streamlining the user experience. </a:t>
            </a: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Continuous monitoring and updates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make the system adaptive and responsive to evolving user needs, optimizing loan management processes.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ftr" idx="17"/>
          </p:nvPr>
        </p:nvSpPr>
        <p:spPr>
          <a:xfrm>
            <a:off x="3993480" y="649296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© Edunet Foundation. All rights reserved.</a:t>
            </a:r>
            <a:endParaRPr b="0" lang="en-IN" sz="12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1509120" y="963360"/>
            <a:ext cx="9143280" cy="822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pPr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rgbClr val="4472c4"/>
                </a:solidFill>
                <a:latin typeface="Times New Roman"/>
                <a:ea typeface="Arial"/>
              </a:rPr>
              <a:t>Future Scope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subTitle"/>
          </p:nvPr>
        </p:nvSpPr>
        <p:spPr>
          <a:xfrm>
            <a:off x="1047600" y="2110320"/>
            <a:ext cx="10076760" cy="436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algn="just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In the future, leveraging ChatGPT for loan datasets offers exciting prospects. Advancements in </a:t>
            </a: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NLP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 and </a:t>
            </a: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ML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 will enable sophisticated loan application systems. Integration of diverse data sources like social media or transaction history can enhance risk assessment. </a:t>
            </a: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Voice recognition </a:t>
            </a: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can improve accessibility. Collaboration with financial institutions and regulators can ensure trust and compliance. Overall, the future of ChatGPT in loan management holds great promise for </a:t>
            </a: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Arial"/>
              </a:rPr>
              <a:t>innovation and financial inclusion.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ftr" idx="18"/>
          </p:nvPr>
        </p:nvSpPr>
        <p:spPr>
          <a:xfrm>
            <a:off x="3993480" y="649296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Calibri"/>
                <a:ea typeface="Calibri"/>
              </a:defRPr>
            </a:lvl1pPr>
          </a:lstStyle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888888"/>
                </a:solidFill>
                <a:latin typeface="Calibri"/>
                <a:ea typeface="Calibri"/>
              </a:rPr>
              <a:t>© Edunet Foundation. All rights reserved.</a:t>
            </a:r>
            <a:endParaRPr b="0" lang="en-IN" sz="12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151</TotalTime>
  <Application>LibreOffice/7.3.7.2$Linux_X86_64 LibreOffice_project/30$Build-2</Application>
  <AppVersion>15.0000</AppVersion>
  <Words>534</Words>
  <Paragraphs>51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Kamalika</dc:creator>
  <dc:description/>
  <dc:language>en-IN</dc:language>
  <cp:lastModifiedBy/>
  <dcterms:modified xsi:type="dcterms:W3CDTF">2024-04-21T12:10:17Z</dcterms:modified>
  <cp:revision>14</cp:revision>
  <dc:subject/>
  <dc:title>An End-to-End Data Science Project with ChatGPT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i4>1</vt:i4>
  </property>
  <property fmtid="{D5CDD505-2E9C-101B-9397-08002B2CF9AE}" pid="3" name="Notes">
    <vt:i4>11</vt:i4>
  </property>
  <property fmtid="{D5CDD505-2E9C-101B-9397-08002B2CF9AE}" pid="4" name="PresentationFormat">
    <vt:lpwstr>Widescreen</vt:lpwstr>
  </property>
  <property fmtid="{D5CDD505-2E9C-101B-9397-08002B2CF9AE}" pid="5" name="Slides">
    <vt:i4>11</vt:i4>
  </property>
</Properties>
</file>